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Quattrocento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QuattrocentoSans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QuattrocentoSans-italic.fntdata"/><Relationship Id="rId23" Type="http://schemas.openxmlformats.org/officeDocument/2006/relationships/font" Target="fonts/QuattrocentoSa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Quattrocento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d544c3d5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d544c3d5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70ca107ef1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70ca107ef1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6d544c3d51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6d544c3d5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6d544c3d51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6d544c3d51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70ca107ef1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70ca107ef1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70ca107ef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70ca107ef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70ca107ef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70ca107ef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70ca107ef1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70ca107ef1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70ca107ef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70ca107ef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70ca107ef1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70ca107ef1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70ca107ef1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70ca107ef1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www.openchainproject.org/" TargetMode="External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www.openchainproject.org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creativecommons.org/publicdomain/zero/1.0/" TargetMode="External"/><Relationship Id="rId5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www.openchainproject.org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creativecommons.org/publicdomain/zero/1.0/" TargetMode="External"/><Relationship Id="rId5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2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中表紙" showMasterSp="0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/>
          <p:nvPr>
            <p:ph type="ctrTitle"/>
          </p:nvPr>
        </p:nvSpPr>
        <p:spPr>
          <a:xfrm>
            <a:off x="233363" y="3062492"/>
            <a:ext cx="8659200" cy="65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450" lIns="0" spcFirstLastPara="1" rIns="0" wrap="square" tIns="1714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sz="2400">
                <a:solidFill>
                  <a:srgbClr val="00B4C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232568" y="3679355"/>
            <a:ext cx="86601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7867E"/>
              </a:buClr>
              <a:buSzPts val="2400"/>
              <a:buFont typeface="Noto Sans Symbols"/>
              <a:buChar char="■"/>
              <a:defRPr sz="2400">
                <a:solidFill>
                  <a:srgbClr val="79797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2pPr>
            <a:lvl3pPr lvl="2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3pPr>
            <a:lvl4pPr lvl="3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4pPr>
            <a:lvl5pPr lvl="4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lvl="5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6pPr>
            <a:lvl7pPr lvl="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7pPr>
            <a:lvl8pPr lvl="7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8pPr>
            <a:lvl9pPr lvl="8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9pPr>
          </a:lstStyle>
          <a:p/>
        </p:txBody>
      </p:sp>
      <p:pic>
        <p:nvPicPr>
          <p:cNvPr descr="OpenChain Logo" id="21" name="Google Shape;2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82534" y="627244"/>
            <a:ext cx="3773628" cy="21007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Google Shape;22;p2"/>
          <p:cNvGrpSpPr/>
          <p:nvPr/>
        </p:nvGrpSpPr>
        <p:grpSpPr>
          <a:xfrm>
            <a:off x="350" y="5075134"/>
            <a:ext cx="9143651" cy="75600"/>
            <a:chOff x="0" y="4968000"/>
            <a:chExt cx="9143651" cy="75600"/>
          </a:xfrm>
        </p:grpSpPr>
        <p:sp>
          <p:nvSpPr>
            <p:cNvPr id="23" name="Google Shape;23;p2"/>
            <p:cNvSpPr/>
            <p:nvPr/>
          </p:nvSpPr>
          <p:spPr>
            <a:xfrm>
              <a:off x="3060435" y="4968000"/>
              <a:ext cx="3020400" cy="75600"/>
            </a:xfrm>
            <a:prstGeom prst="rect">
              <a:avLst/>
            </a:prstGeom>
            <a:solidFill>
              <a:srgbClr val="00849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Quattrocento Sans"/>
                <a:buNone/>
              </a:pPr>
              <a:r>
                <a:t/>
              </a:r>
              <a:endPara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0" y="4968000"/>
              <a:ext cx="3020400" cy="75600"/>
            </a:xfrm>
            <a:prstGeom prst="rect">
              <a:avLst/>
            </a:prstGeom>
            <a:solidFill>
              <a:srgbClr val="E65A2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Quattrocento Sans"/>
                <a:buNone/>
              </a:pPr>
              <a:r>
                <a:t/>
              </a:r>
              <a:endPara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123251" y="4968000"/>
              <a:ext cx="3020400" cy="75600"/>
            </a:xfrm>
            <a:prstGeom prst="rect">
              <a:avLst/>
            </a:prstGeom>
            <a:solidFill>
              <a:srgbClr val="00B4C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Quattrocento Sans"/>
                <a:buNone/>
              </a:pPr>
              <a:r>
                <a:t/>
              </a:r>
              <a:endPara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コンテンツ">
  <p:cSld name="タイトルとコンテンツ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8796" y="4936331"/>
            <a:ext cx="571500" cy="107023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"/>
          <p:cNvSpPr txBox="1"/>
          <p:nvPr>
            <p:ph type="title"/>
          </p:nvPr>
        </p:nvSpPr>
        <p:spPr>
          <a:xfrm>
            <a:off x="667703" y="398685"/>
            <a:ext cx="77400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450" lIns="0" spcFirstLastPara="1" rIns="0" wrap="square" tIns="1714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00849D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" type="body"/>
          </p:nvPr>
        </p:nvSpPr>
        <p:spPr>
          <a:xfrm>
            <a:off x="667704" y="1066801"/>
            <a:ext cx="7740000" cy="3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200"/>
              <a:buChar char="■"/>
              <a:defRPr>
                <a:solidFill>
                  <a:srgbClr val="20252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■"/>
              <a:defRPr>
                <a:solidFill>
                  <a:srgbClr val="20252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●"/>
              <a:defRPr>
                <a:solidFill>
                  <a:srgbClr val="20252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>
                <a:solidFill>
                  <a:srgbClr val="20252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rgbClr val="20252B"/>
              </a:buClr>
              <a:buSzPts val="2000"/>
              <a:buFont typeface="Quattrocento Sans"/>
              <a:buChar char="»"/>
              <a:defRPr>
                <a:solidFill>
                  <a:srgbClr val="20252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0" type="dt"/>
          </p:nvPr>
        </p:nvSpPr>
        <p:spPr>
          <a:xfrm>
            <a:off x="7024208" y="4811594"/>
            <a:ext cx="2057400" cy="1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11" type="ftr"/>
          </p:nvPr>
        </p:nvSpPr>
        <p:spPr>
          <a:xfrm>
            <a:off x="998504" y="4817268"/>
            <a:ext cx="2155800" cy="1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2" type="sldNum"/>
          </p:nvPr>
        </p:nvSpPr>
        <p:spPr>
          <a:xfrm>
            <a:off x="7024208" y="4936331"/>
            <a:ext cx="2057400" cy="1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descr="OpenChain" id="33" name="Google Shape;33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8796" y="4830821"/>
            <a:ext cx="739708" cy="77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エンドカット" showMasterSp="0">
  <p:cSld name="エンドカット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Chain Logo" id="35" name="Google Shape;35;p4"/>
          <p:cNvPicPr preferRelativeResize="0"/>
          <p:nvPr/>
        </p:nvPicPr>
        <p:blipFill rotWithShape="1">
          <a:blip r:embed="rId2">
            <a:alphaModFix/>
          </a:blip>
          <a:srcRect b="0" l="0" r="0" t="-3"/>
          <a:stretch/>
        </p:blipFill>
        <p:spPr>
          <a:xfrm>
            <a:off x="-60960" y="1458190"/>
            <a:ext cx="4399546" cy="14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756025" y="1458913"/>
            <a:ext cx="5388000" cy="1344600"/>
          </a:xfrm>
          <a:prstGeom prst="rect">
            <a:avLst/>
          </a:prstGeom>
          <a:solidFill>
            <a:srgbClr val="00B4C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200"/>
              <a:buNone/>
              <a:defRPr b="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のみ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type="title"/>
          </p:nvPr>
        </p:nvSpPr>
        <p:spPr>
          <a:xfrm>
            <a:off x="660083" y="398685"/>
            <a:ext cx="77400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450" lIns="0" spcFirstLastPara="1" rIns="0" wrap="square" tIns="1714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00849D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0" type="dt"/>
          </p:nvPr>
        </p:nvSpPr>
        <p:spPr>
          <a:xfrm>
            <a:off x="7024208" y="4811594"/>
            <a:ext cx="2057400" cy="1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1" type="ftr"/>
          </p:nvPr>
        </p:nvSpPr>
        <p:spPr>
          <a:xfrm>
            <a:off x="998504" y="4817268"/>
            <a:ext cx="2155800" cy="1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7024208" y="4936331"/>
            <a:ext cx="2057400" cy="1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descr="OpenChain" id="42" name="Google Shape;42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796" y="4830821"/>
            <a:ext cx="739708" cy="77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5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8796" y="4936331"/>
            <a:ext cx="571500" cy="107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白紙" type="blank">
  <p:cSld name="BLANK">
    <p:bg>
      <p:bgPr>
        <a:solidFill>
          <a:schemeClr val="lt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idx="10" type="dt"/>
          </p:nvPr>
        </p:nvSpPr>
        <p:spPr>
          <a:xfrm>
            <a:off x="7024208" y="4811594"/>
            <a:ext cx="2057400" cy="1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1" type="ftr"/>
          </p:nvPr>
        </p:nvSpPr>
        <p:spPr>
          <a:xfrm>
            <a:off x="998504" y="4817268"/>
            <a:ext cx="2155800" cy="1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7024208" y="4936331"/>
            <a:ext cx="2057400" cy="1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descr="OpenChain" id="48" name="Google Shape;48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796" y="4830821"/>
            <a:ext cx="739708" cy="77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6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8796" y="4936331"/>
            <a:ext cx="571500" cy="107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7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55" name="Google Shape;55;p7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0335" y="4636519"/>
            <a:ext cx="970780" cy="3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319" y="4603753"/>
            <a:ext cx="673324" cy="385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6317" y="4553738"/>
            <a:ext cx="970800" cy="485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0844" y="4575282"/>
            <a:ext cx="1740206" cy="44232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7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hyperlink" Target="https://www.openchainproject.org/" TargetMode="External"/><Relationship Id="rId2" Type="http://schemas.openxmlformats.org/officeDocument/2006/relationships/image" Target="../media/image1.png"/><Relationship Id="rId3" Type="http://schemas.openxmlformats.org/officeDocument/2006/relationships/hyperlink" Target="https://creativecommons.org/publicdomain/zero/1.0/" TargetMode="External"/><Relationship Id="rId4" Type="http://schemas.openxmlformats.org/officeDocument/2006/relationships/hyperlink" Target="https://creativecommons.org/publicdomain/zero/1.0/" TargetMode="External"/><Relationship Id="rId11" Type="http://schemas.openxmlformats.org/officeDocument/2006/relationships/slideLayout" Target="../slideLayouts/slideLayout6.xml"/><Relationship Id="rId10" Type="http://schemas.openxmlformats.org/officeDocument/2006/relationships/slideLayout" Target="../slideLayouts/slideLayout5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33363" y="1012372"/>
            <a:ext cx="8645400" cy="3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Noto Sans Symbols"/>
              <a:buChar char="■"/>
              <a:defRPr b="0" i="0" sz="2200" u="none" cap="none" strike="noStrike">
                <a:solidFill>
                  <a:srgbClr val="20252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7867E"/>
              </a:buClr>
              <a:buSzPts val="2000"/>
              <a:buFont typeface="Noto Sans Symbols"/>
              <a:buChar char="■"/>
              <a:defRPr b="0" i="0" sz="2000" u="none" cap="none" strike="noStrike">
                <a:solidFill>
                  <a:srgbClr val="20252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20252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7867E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20252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»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»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»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»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»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33363" y="398685"/>
            <a:ext cx="77400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450" lIns="0" spcFirstLastPara="1" rIns="0" wrap="square" tIns="1714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800" u="none" cap="none" strike="noStrike">
                <a:solidFill>
                  <a:srgbClr val="00849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8" name="Google Shape;8;p1"/>
          <p:cNvGrpSpPr/>
          <p:nvPr/>
        </p:nvGrpSpPr>
        <p:grpSpPr>
          <a:xfrm>
            <a:off x="350" y="5075134"/>
            <a:ext cx="9143651" cy="75600"/>
            <a:chOff x="0" y="4968000"/>
            <a:chExt cx="9143651" cy="75600"/>
          </a:xfrm>
        </p:grpSpPr>
        <p:sp>
          <p:nvSpPr>
            <p:cNvPr id="9" name="Google Shape;9;p1"/>
            <p:cNvSpPr/>
            <p:nvPr/>
          </p:nvSpPr>
          <p:spPr>
            <a:xfrm>
              <a:off x="3060435" y="4968000"/>
              <a:ext cx="3020400" cy="75600"/>
            </a:xfrm>
            <a:prstGeom prst="rect">
              <a:avLst/>
            </a:prstGeom>
            <a:solidFill>
              <a:srgbClr val="00849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Quattrocento Sans"/>
                <a:buNone/>
              </a:pPr>
              <a:r>
                <a:t/>
              </a:r>
              <a:endPara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0" y="4968000"/>
              <a:ext cx="3020400" cy="75600"/>
            </a:xfrm>
            <a:prstGeom prst="rect">
              <a:avLst/>
            </a:prstGeom>
            <a:solidFill>
              <a:srgbClr val="E65A2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Quattrocento Sans"/>
                <a:buNone/>
              </a:pPr>
              <a:r>
                <a:t/>
              </a:r>
              <a:endPara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6123251" y="4968000"/>
              <a:ext cx="3020400" cy="75600"/>
            </a:xfrm>
            <a:prstGeom prst="rect">
              <a:avLst/>
            </a:prstGeom>
            <a:solidFill>
              <a:srgbClr val="00B4C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Quattrocento Sans"/>
                <a:buNone/>
              </a:pPr>
              <a:r>
                <a:t/>
              </a:r>
              <a:endPara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7024208" y="4811594"/>
            <a:ext cx="2057400" cy="1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998504" y="4817268"/>
            <a:ext cx="2155800" cy="1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7024208" y="4936331"/>
            <a:ext cx="2057400" cy="1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descr="OpenChain" id="15" name="Google Shape;15;p1">
            <a:hlinkClick r:id="rId1"/>
          </p:cNvPr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8796" y="4830821"/>
            <a:ext cx="739708" cy="7766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998504" y="4894659"/>
            <a:ext cx="42390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This slide is licensed under </a:t>
            </a:r>
            <a:r>
              <a:rPr b="0" i="0" lang="ja" sz="900" u="sng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Creative Commons Zero 1.0 Universal </a:t>
            </a:r>
            <a:endParaRPr b="0" i="0" sz="9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7" name="Google Shape;17;p1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8796" y="4936331"/>
            <a:ext cx="571500" cy="10715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6"/>
    <p:sldLayoutId id="2147483649" r:id="rId7"/>
    <p:sldLayoutId id="2147483650" r:id="rId8"/>
    <p:sldLayoutId id="2147483651" r:id="rId9"/>
    <p:sldLayoutId id="2147483652" r:id="rId10"/>
    <p:sldLayoutId id="214748365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37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enverconvention.com/about-us/public-art/i-see-what-you-mean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Relationship Id="rId7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enverconvention.com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events.linuxfoundation.org/wp-content/uploads/2025/06/OSSNA_2025_VenueMap.pdf" TargetMode="External"/><Relationship Id="rId4" Type="http://schemas.openxmlformats.org/officeDocument/2006/relationships/image" Target="../media/image8.png"/><Relationship Id="rId10" Type="http://schemas.openxmlformats.org/officeDocument/2006/relationships/image" Target="../media/image23.png"/><Relationship Id="rId9" Type="http://schemas.openxmlformats.org/officeDocument/2006/relationships/hyperlink" Target="https://denverconvention.com/" TargetMode="External"/><Relationship Id="rId5" Type="http://schemas.openxmlformats.org/officeDocument/2006/relationships/image" Target="../media/image19.png"/><Relationship Id="rId6" Type="http://schemas.openxmlformats.org/officeDocument/2006/relationships/image" Target="../media/image16.png"/><Relationship Id="rId7" Type="http://schemas.openxmlformats.org/officeDocument/2006/relationships/image" Target="../media/image15.png"/><Relationship Id="rId8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events.linuxfoundation.org/wp-content/uploads/2025/06/OSSNA_2025_VenueMap.pdf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denverconvention.com/attend-an-event/venue-directory" TargetMode="External"/><Relationship Id="rId5" Type="http://schemas.openxmlformats.org/officeDocument/2006/relationships/image" Target="../media/image13.png"/><Relationship Id="rId6" Type="http://schemas.openxmlformats.org/officeDocument/2006/relationships/hyperlink" Target="https://denverconvention.com/" TargetMode="External"/><Relationship Id="rId7" Type="http://schemas.openxmlformats.org/officeDocument/2006/relationships/hyperlink" Target="https://www.flickr.com/photos/linuxfoundation/54615985508/in/album-72177720324523345" TargetMode="External"/><Relationship Id="rId8" Type="http://schemas.openxmlformats.org/officeDocument/2006/relationships/hyperlink" Target="https://www.flickr.com/photos/linuxfoundation/54614887107/in/album-72177720324523345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events.linuxfoundation.org/open-source-summit-north-america/program/schedule/" TargetMode="External"/><Relationship Id="rId4" Type="http://schemas.openxmlformats.org/officeDocument/2006/relationships/hyperlink" Target="https://events.linuxfoundation.org/open-source-summit-north-america/program/schedule/" TargetMode="External"/><Relationship Id="rId11" Type="http://schemas.openxmlformats.org/officeDocument/2006/relationships/hyperlink" Target="https://www.flickr.com/photos/linuxfoundation/54615858971/in/album-72177720324523345" TargetMode="External"/><Relationship Id="rId10" Type="http://schemas.openxmlformats.org/officeDocument/2006/relationships/hyperlink" Target="https://www.flickr.com/photos/linuxfoundation/54625578272/in/album-72177720324523345" TargetMode="External"/><Relationship Id="rId12" Type="http://schemas.openxmlformats.org/officeDocument/2006/relationships/hyperlink" Target="https://www.flickr.com/photos/linuxfoundation/54615791796/in/album-72177720324523345" TargetMode="External"/><Relationship Id="rId9" Type="http://schemas.openxmlformats.org/officeDocument/2006/relationships/hyperlink" Target="https://www.flickr.com/photos/linuxfoundation/54626758050/in/album-72177720324523345" TargetMode="External"/><Relationship Id="rId5" Type="http://schemas.openxmlformats.org/officeDocument/2006/relationships/hyperlink" Target="https://www.flickr.com/photos/linuxfoundation/54626757760/in/album-72177720324523345" TargetMode="External"/><Relationship Id="rId6" Type="http://schemas.openxmlformats.org/officeDocument/2006/relationships/hyperlink" Target="https://www.flickr.com/photos/linuxfoundation/54616127215/in/album-72177720324523345" TargetMode="External"/><Relationship Id="rId7" Type="http://schemas.openxmlformats.org/officeDocument/2006/relationships/hyperlink" Target="https://www.flickr.com/photos/linuxfoundation/54616020884/in/album-72177720324523345" TargetMode="External"/><Relationship Id="rId8" Type="http://schemas.openxmlformats.org/officeDocument/2006/relationships/hyperlink" Target="https://www.flickr.com/photos/linuxfoundation/54616177185/in/album-72177720324523345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flickr.com/photos/linuxfoundation/54615846446/in/album-72177720324523345" TargetMode="External"/><Relationship Id="rId4" Type="http://schemas.openxmlformats.org/officeDocument/2006/relationships/hyperlink" Target="https://www.flickr.com/photos/linuxfoundation/54626298511/in/album-72177720324523345" TargetMode="External"/><Relationship Id="rId11" Type="http://schemas.openxmlformats.org/officeDocument/2006/relationships/hyperlink" Target="https://www.flickr.com/photos/linuxfoundation/54626466951/in/album-72177720324523345" TargetMode="External"/><Relationship Id="rId10" Type="http://schemas.openxmlformats.org/officeDocument/2006/relationships/hyperlink" Target="https://www.flickr.com/photos/linuxfoundation/54616033814/in/album-72177720324523345" TargetMode="External"/><Relationship Id="rId9" Type="http://schemas.openxmlformats.org/officeDocument/2006/relationships/hyperlink" Target="https://www.flickr.com/photos/linuxfoundation/54626508903/in/album-72177720324523345" TargetMode="External"/><Relationship Id="rId5" Type="http://schemas.openxmlformats.org/officeDocument/2006/relationships/hyperlink" Target="https://www.flickr.com/photos/linuxfoundation/54626593720/in/album-72177720324523345" TargetMode="External"/><Relationship Id="rId6" Type="http://schemas.openxmlformats.org/officeDocument/2006/relationships/hyperlink" Target="https://www.flickr.com/photos/linuxfoundation/54626662814/in/album-72177720324523345" TargetMode="External"/><Relationship Id="rId7" Type="http://schemas.openxmlformats.org/officeDocument/2006/relationships/hyperlink" Target="https://www.flickr.com/photos/linuxfoundation/54626498209/in/album-72177720324523345" TargetMode="External"/><Relationship Id="rId8" Type="http://schemas.openxmlformats.org/officeDocument/2006/relationships/hyperlink" Target="https://www.flickr.com/photos/linuxfoundation/54626301251/in/album-72177720324523345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events.linuxfoundation.org/open-source-summit-north-america/about/about-oss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events.linuxfoundation.org/open-source-summit-europe/" TargetMode="External"/><Relationship Id="rId4" Type="http://schemas.openxmlformats.org/officeDocument/2006/relationships/hyperlink" Target="https://events.linuxfoundation.org/open-source-summit-japan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youtube.com/@LinuxfoundationOrg/playlists" TargetMode="External"/><Relationship Id="rId4" Type="http://schemas.openxmlformats.org/officeDocument/2006/relationships/hyperlink" Target="https://ossna2025.sched.com/" TargetMode="External"/><Relationship Id="rId5" Type="http://schemas.openxmlformats.org/officeDocument/2006/relationships/hyperlink" Target="https://www.flickr.com/photos/linuxfoundation/albums/72177720324523345/" TargetMode="External"/><Relationship Id="rId6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/>
          <p:nvPr>
            <p:ph type="ctrTitle"/>
          </p:nvPr>
        </p:nvSpPr>
        <p:spPr>
          <a:xfrm>
            <a:off x="233363" y="3062492"/>
            <a:ext cx="8659200" cy="656100"/>
          </a:xfrm>
          <a:prstGeom prst="rect">
            <a:avLst/>
          </a:prstGeom>
        </p:spPr>
        <p:txBody>
          <a:bodyPr anchorCtr="0" anchor="b" bIns="171450" lIns="0" spcFirstLastPara="1" rIns="0" wrap="square" tIns="171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Open Source Summit North America 2025 参加レポート</a:t>
            </a:r>
            <a:endParaRPr/>
          </a:p>
        </p:txBody>
      </p:sp>
      <p:sp>
        <p:nvSpPr>
          <p:cNvPr id="66" name="Google Shape;66;p8"/>
          <p:cNvSpPr txBox="1"/>
          <p:nvPr>
            <p:ph idx="1" type="subTitle"/>
          </p:nvPr>
        </p:nvSpPr>
        <p:spPr>
          <a:xfrm>
            <a:off x="232568" y="3679355"/>
            <a:ext cx="8660100" cy="52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2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/>
          <p:nvPr>
            <p:ph type="title"/>
          </p:nvPr>
        </p:nvSpPr>
        <p:spPr>
          <a:xfrm>
            <a:off x="667703" y="398685"/>
            <a:ext cx="7740000" cy="483900"/>
          </a:xfrm>
          <a:prstGeom prst="rect">
            <a:avLst/>
          </a:prstGeom>
        </p:spPr>
        <p:txBody>
          <a:bodyPr anchorCtr="0" anchor="ctr" bIns="171450" lIns="0" spcFirstLastPara="1" rIns="0" wrap="square" tIns="171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おまけ</a:t>
            </a:r>
            <a:endParaRPr/>
          </a:p>
        </p:txBody>
      </p:sp>
      <p:sp>
        <p:nvSpPr>
          <p:cNvPr id="148" name="Google Shape;148;p17"/>
          <p:cNvSpPr txBox="1"/>
          <p:nvPr>
            <p:ph idx="1" type="body"/>
          </p:nvPr>
        </p:nvSpPr>
        <p:spPr>
          <a:xfrm>
            <a:off x="667704" y="1066801"/>
            <a:ext cx="7740000" cy="365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400"/>
              </a:spcBef>
              <a:spcAft>
                <a:spcPts val="0"/>
              </a:spcAft>
              <a:buSzPts val="2200"/>
              <a:buChar char="■"/>
            </a:pPr>
            <a:r>
              <a:rPr lang="ja"/>
              <a:t>Onsen Work Groupが、広く周知されました。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ja"/>
              <a:t>OSSJの際に参加希望者が増えそうです。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ja"/>
              <a:t>16th Streetのデジタル広告に歓迎メッセージが出ていました。</a:t>
            </a:r>
            <a:endParaRPr/>
          </a:p>
        </p:txBody>
      </p:sp>
      <p:pic>
        <p:nvPicPr>
          <p:cNvPr id="149" name="Google Shape;14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149" y="2284174"/>
            <a:ext cx="1826027" cy="243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6729" y="2284166"/>
            <a:ext cx="4313947" cy="243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/>
          <p:nvPr>
            <p:ph type="title"/>
          </p:nvPr>
        </p:nvSpPr>
        <p:spPr>
          <a:xfrm>
            <a:off x="667703" y="398685"/>
            <a:ext cx="7740000" cy="483900"/>
          </a:xfrm>
          <a:prstGeom prst="rect">
            <a:avLst/>
          </a:prstGeom>
        </p:spPr>
        <p:txBody>
          <a:bodyPr anchorCtr="0" anchor="ctr" bIns="171450" lIns="0" spcFirstLastPara="1" rIns="0" wrap="square" tIns="171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Blue Bear - “</a:t>
            </a:r>
            <a:r>
              <a:rPr lang="ja" u="sng">
                <a:solidFill>
                  <a:schemeClr val="hlink"/>
                </a:solidFill>
                <a:hlinkClick r:id="rId3"/>
              </a:rPr>
              <a:t>I See What You Mean</a:t>
            </a:r>
            <a:r>
              <a:rPr lang="ja"/>
              <a:t>”</a:t>
            </a: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4425" y="2194937"/>
            <a:ext cx="3346149" cy="268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8"/>
          <p:cNvPicPr preferRelativeResize="0"/>
          <p:nvPr/>
        </p:nvPicPr>
        <p:blipFill rotWithShape="1">
          <a:blip r:embed="rId5">
            <a:alphaModFix/>
          </a:blip>
          <a:srcRect b="5943" l="3800" r="9022" t="13953"/>
          <a:stretch/>
        </p:blipFill>
        <p:spPr>
          <a:xfrm>
            <a:off x="5818575" y="882575"/>
            <a:ext cx="3181175" cy="233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8"/>
          <p:cNvPicPr preferRelativeResize="0"/>
          <p:nvPr/>
        </p:nvPicPr>
        <p:blipFill rotWithShape="1">
          <a:blip r:embed="rId6">
            <a:alphaModFix/>
          </a:blip>
          <a:srcRect b="0" l="2714" r="0" t="0"/>
          <a:stretch/>
        </p:blipFill>
        <p:spPr>
          <a:xfrm>
            <a:off x="596250" y="1357400"/>
            <a:ext cx="1984025" cy="351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8"/>
          <p:cNvPicPr preferRelativeResize="0"/>
          <p:nvPr/>
        </p:nvPicPr>
        <p:blipFill rotWithShape="1">
          <a:blip r:embed="rId7">
            <a:alphaModFix/>
          </a:blip>
          <a:srcRect b="15031" l="0" r="0" t="14856"/>
          <a:stretch/>
        </p:blipFill>
        <p:spPr>
          <a:xfrm>
            <a:off x="6523600" y="3388550"/>
            <a:ext cx="2270425" cy="133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8"/>
          <p:cNvSpPr txBox="1"/>
          <p:nvPr/>
        </p:nvSpPr>
        <p:spPr>
          <a:xfrm>
            <a:off x="6234725" y="4652000"/>
            <a:ext cx="28482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600">
                <a:solidFill>
                  <a:srgbClr val="20252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絨毯にクマの模様が見つかる</a:t>
            </a:r>
            <a:endParaRPr sz="1600">
              <a:solidFill>
                <a:srgbClr val="20252B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"/>
          <p:cNvSpPr txBox="1"/>
          <p:nvPr>
            <p:ph type="title"/>
          </p:nvPr>
        </p:nvSpPr>
        <p:spPr>
          <a:xfrm>
            <a:off x="667703" y="398685"/>
            <a:ext cx="7740000" cy="483900"/>
          </a:xfrm>
          <a:prstGeom prst="rect">
            <a:avLst/>
          </a:prstGeom>
        </p:spPr>
        <p:txBody>
          <a:bodyPr anchorCtr="0" anchor="ctr" bIns="171450" lIns="0" spcFirstLastPara="1" rIns="0" wrap="square" tIns="171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魔のデンバー空港</a:t>
            </a:r>
            <a:endParaRPr/>
          </a:p>
        </p:txBody>
      </p:sp>
      <p:sp>
        <p:nvSpPr>
          <p:cNvPr id="166" name="Google Shape;166;p19"/>
          <p:cNvSpPr txBox="1"/>
          <p:nvPr>
            <p:ph idx="1" type="body"/>
          </p:nvPr>
        </p:nvSpPr>
        <p:spPr>
          <a:xfrm>
            <a:off x="667704" y="1066801"/>
            <a:ext cx="7740000" cy="365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200"/>
              <a:buChar char="■"/>
            </a:pPr>
            <a:r>
              <a:rPr lang="ja"/>
              <a:t>デンバー着便</a:t>
            </a:r>
            <a:endParaRPr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ja"/>
              <a:t>NYCから2時間足止め→別ルートに変更→ダラスでステイオーバーで翌日デンバー入り</a:t>
            </a:r>
            <a:br>
              <a:rPr lang="ja"/>
            </a:br>
            <a:r>
              <a:rPr lang="ja"/>
              <a:t>一方、荷物はマイアミ経由でその日のうちに到着：Wさん</a:t>
            </a:r>
            <a:endParaRPr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ja"/>
              <a:t>LAXで飛行機内で2時間待ち：Sさん</a:t>
            </a:r>
            <a:endParaRPr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ja"/>
              <a:t>ダラスで1時間半遅延：Iさん</a:t>
            </a:r>
            <a:endParaRPr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ja"/>
              <a:t>SFOでデンバーからの機体待ちで遅れ：Oさん</a:t>
            </a:r>
            <a:endParaRPr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ja"/>
              <a:t>デンバー発便</a:t>
            </a:r>
            <a:endParaRPr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ja"/>
              <a:t>LAXからの機体待ちで遅延、</a:t>
            </a:r>
            <a:br>
              <a:rPr lang="ja"/>
            </a:br>
            <a:r>
              <a:rPr lang="ja"/>
              <a:t>さらに、LAXで７時間遅延：Wさん</a:t>
            </a:r>
            <a:endParaRPr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ja"/>
              <a:t>機体整備不良で機内で１時間待ち：Oさん</a:t>
            </a:r>
            <a:endParaRPr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ja"/>
              <a:t>成田行き２時間遅れ：Nさん</a:t>
            </a:r>
            <a:endParaRPr/>
          </a:p>
        </p:txBody>
      </p:sp>
      <p:pic>
        <p:nvPicPr>
          <p:cNvPr id="167" name="Google Shape;16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5125" y="3224625"/>
            <a:ext cx="2688876" cy="167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 txBox="1"/>
          <p:nvPr>
            <p:ph type="title"/>
          </p:nvPr>
        </p:nvSpPr>
        <p:spPr>
          <a:xfrm>
            <a:off x="667703" y="398685"/>
            <a:ext cx="7740000" cy="483900"/>
          </a:xfrm>
          <a:prstGeom prst="rect">
            <a:avLst/>
          </a:prstGeom>
        </p:spPr>
        <p:txBody>
          <a:bodyPr anchorCtr="0" anchor="ctr" bIns="171450" lIns="0" spcFirstLastPara="1" rIns="0" wrap="square" tIns="171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Open Source Summit North America</a:t>
            </a:r>
            <a:endParaRPr/>
          </a:p>
        </p:txBody>
      </p:sp>
      <p:sp>
        <p:nvSpPr>
          <p:cNvPr id="72" name="Google Shape;72;p9"/>
          <p:cNvSpPr txBox="1"/>
          <p:nvPr>
            <p:ph idx="1" type="body"/>
          </p:nvPr>
        </p:nvSpPr>
        <p:spPr>
          <a:xfrm>
            <a:off x="667704" y="1066801"/>
            <a:ext cx="7740000" cy="365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400"/>
              </a:spcBef>
              <a:spcAft>
                <a:spcPts val="0"/>
              </a:spcAft>
              <a:buSzPts val="2200"/>
              <a:buChar char="■"/>
            </a:pPr>
            <a:r>
              <a:rPr lang="ja"/>
              <a:t>日時：2025/6/23-25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ja"/>
              <a:t>場所：</a:t>
            </a:r>
            <a:r>
              <a:rPr lang="ja" u="sng">
                <a:solidFill>
                  <a:schemeClr val="hlink"/>
                </a:solidFill>
                <a:hlinkClick r:id="rId3"/>
              </a:rPr>
              <a:t>Colorado Convention Center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ja"/>
              <a:t>Denver, Colorado, USA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/>
          <p:nvPr>
            <p:ph type="title"/>
          </p:nvPr>
        </p:nvSpPr>
        <p:spPr>
          <a:xfrm>
            <a:off x="667703" y="398685"/>
            <a:ext cx="7740000" cy="483900"/>
          </a:xfrm>
          <a:prstGeom prst="rect">
            <a:avLst/>
          </a:prstGeom>
        </p:spPr>
        <p:txBody>
          <a:bodyPr anchorCtr="0" anchor="ctr" bIns="171450" lIns="0" spcFirstLastPara="1" rIns="0" wrap="square" tIns="171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会場：</a:t>
            </a:r>
            <a:endParaRPr/>
          </a:p>
        </p:txBody>
      </p:sp>
      <p:sp>
        <p:nvSpPr>
          <p:cNvPr id="78" name="Google Shape;78;p10"/>
          <p:cNvSpPr txBox="1"/>
          <p:nvPr/>
        </p:nvSpPr>
        <p:spPr>
          <a:xfrm>
            <a:off x="1337900" y="4501650"/>
            <a:ext cx="7443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https://events.linuxfoundation.org/wp-content/uploads/2025/06/OSSNA_2025_VenueMap.pdf</a:t>
            </a:r>
            <a:endParaRPr sz="1300">
              <a:solidFill>
                <a:srgbClr val="20252B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79" name="Google Shape;79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8980" y="398675"/>
            <a:ext cx="5308943" cy="40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0"/>
          <p:cNvPicPr preferRelativeResize="0"/>
          <p:nvPr/>
        </p:nvPicPr>
        <p:blipFill rotWithShape="1">
          <a:blip r:embed="rId5">
            <a:alphaModFix/>
          </a:blip>
          <a:srcRect b="0" l="30618" r="18896" t="17817"/>
          <a:stretch/>
        </p:blipFill>
        <p:spPr>
          <a:xfrm>
            <a:off x="7474125" y="3136825"/>
            <a:ext cx="1614874" cy="1364825"/>
          </a:xfrm>
          <a:prstGeom prst="rect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81" name="Google Shape;81;p10"/>
          <p:cNvCxnSpPr>
            <a:stCxn id="80" idx="1"/>
          </p:cNvCxnSpPr>
          <p:nvPr/>
        </p:nvCxnSpPr>
        <p:spPr>
          <a:xfrm rot="10800000">
            <a:off x="4497225" y="3178437"/>
            <a:ext cx="2976900" cy="640800"/>
          </a:xfrm>
          <a:prstGeom prst="straightConnector1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82" name="Google Shape;82;p10"/>
          <p:cNvPicPr preferRelativeResize="0"/>
          <p:nvPr/>
        </p:nvPicPr>
        <p:blipFill rotWithShape="1">
          <a:blip r:embed="rId6">
            <a:alphaModFix/>
          </a:blip>
          <a:srcRect b="0" l="23204" r="16883" t="3790"/>
          <a:stretch/>
        </p:blipFill>
        <p:spPr>
          <a:xfrm>
            <a:off x="75475" y="2844025"/>
            <a:ext cx="1911649" cy="1606949"/>
          </a:xfrm>
          <a:prstGeom prst="rect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3" name="Google Shape;83;p10"/>
          <p:cNvPicPr preferRelativeResize="0"/>
          <p:nvPr/>
        </p:nvPicPr>
        <p:blipFill rotWithShape="1">
          <a:blip r:embed="rId7">
            <a:alphaModFix/>
          </a:blip>
          <a:srcRect b="0" l="14485" r="28302" t="0"/>
          <a:stretch/>
        </p:blipFill>
        <p:spPr>
          <a:xfrm>
            <a:off x="7474125" y="1730212"/>
            <a:ext cx="1579600" cy="1282448"/>
          </a:xfrm>
          <a:prstGeom prst="rect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84" name="Google Shape;84;p10"/>
          <p:cNvCxnSpPr>
            <a:stCxn id="83" idx="1"/>
          </p:cNvCxnSpPr>
          <p:nvPr/>
        </p:nvCxnSpPr>
        <p:spPr>
          <a:xfrm flipH="1">
            <a:off x="5558925" y="2371436"/>
            <a:ext cx="1915200" cy="880800"/>
          </a:xfrm>
          <a:prstGeom prst="straightConnector1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85" name="Google Shape;85;p10"/>
          <p:cNvCxnSpPr>
            <a:stCxn id="82" idx="3"/>
          </p:cNvCxnSpPr>
          <p:nvPr/>
        </p:nvCxnSpPr>
        <p:spPr>
          <a:xfrm flipH="1" rot="10800000">
            <a:off x="1987124" y="3270700"/>
            <a:ext cx="1882200" cy="376800"/>
          </a:xfrm>
          <a:prstGeom prst="straightConnector1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86" name="Google Shape;86;p10"/>
          <p:cNvPicPr preferRelativeResize="0"/>
          <p:nvPr/>
        </p:nvPicPr>
        <p:blipFill rotWithShape="1">
          <a:blip r:embed="rId8">
            <a:alphaModFix/>
          </a:blip>
          <a:srcRect b="3800" l="23154" r="27177" t="14292"/>
          <a:stretch/>
        </p:blipFill>
        <p:spPr>
          <a:xfrm>
            <a:off x="204775" y="967188"/>
            <a:ext cx="1735980" cy="1792225"/>
          </a:xfrm>
          <a:prstGeom prst="rect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87" name="Google Shape;87;p10"/>
          <p:cNvCxnSpPr>
            <a:stCxn id="86" idx="3"/>
          </p:cNvCxnSpPr>
          <p:nvPr/>
        </p:nvCxnSpPr>
        <p:spPr>
          <a:xfrm>
            <a:off x="1940755" y="1863300"/>
            <a:ext cx="949500" cy="1361400"/>
          </a:xfrm>
          <a:prstGeom prst="straightConnector1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88" name="Google Shape;88;p10"/>
          <p:cNvSpPr txBox="1"/>
          <p:nvPr/>
        </p:nvSpPr>
        <p:spPr>
          <a:xfrm>
            <a:off x="3994125" y="-400"/>
            <a:ext cx="3403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900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9"/>
              </a:rPr>
              <a:t>Colorado Convention Center</a:t>
            </a:r>
            <a:endParaRPr sz="1900">
              <a:solidFill>
                <a:srgbClr val="20252B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89" name="Google Shape;89;p10"/>
          <p:cNvPicPr preferRelativeResize="0"/>
          <p:nvPr/>
        </p:nvPicPr>
        <p:blipFill rotWithShape="1">
          <a:blip r:embed="rId10">
            <a:alphaModFix/>
          </a:blip>
          <a:srcRect b="5942" l="24534" r="18527" t="36307"/>
          <a:stretch/>
        </p:blipFill>
        <p:spPr>
          <a:xfrm>
            <a:off x="7451250" y="337500"/>
            <a:ext cx="1579600" cy="1282449"/>
          </a:xfrm>
          <a:prstGeom prst="rect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90" name="Google Shape;90;p10"/>
          <p:cNvCxnSpPr>
            <a:stCxn id="89" idx="1"/>
          </p:cNvCxnSpPr>
          <p:nvPr/>
        </p:nvCxnSpPr>
        <p:spPr>
          <a:xfrm flipH="1">
            <a:off x="6750150" y="978725"/>
            <a:ext cx="701100" cy="1451700"/>
          </a:xfrm>
          <a:prstGeom prst="straightConnector1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 txBox="1"/>
          <p:nvPr>
            <p:ph type="title"/>
          </p:nvPr>
        </p:nvSpPr>
        <p:spPr>
          <a:xfrm>
            <a:off x="667703" y="398685"/>
            <a:ext cx="7740000" cy="483900"/>
          </a:xfrm>
          <a:prstGeom prst="rect">
            <a:avLst/>
          </a:prstGeom>
        </p:spPr>
        <p:txBody>
          <a:bodyPr anchorCtr="0" anchor="ctr" bIns="171450" lIns="0" spcFirstLastPara="1" rIns="0" wrap="square" tIns="171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会場：</a:t>
            </a:r>
            <a:endParaRPr/>
          </a:p>
        </p:txBody>
      </p:sp>
      <p:sp>
        <p:nvSpPr>
          <p:cNvPr id="96" name="Google Shape;96;p11"/>
          <p:cNvSpPr txBox="1"/>
          <p:nvPr/>
        </p:nvSpPr>
        <p:spPr>
          <a:xfrm>
            <a:off x="1642700" y="4501650"/>
            <a:ext cx="7443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https://events.linuxfoundation.org/wp-content/uploads/2025/06/OSSNA_2025_VenueMap.pdf</a:t>
            </a:r>
            <a:endParaRPr sz="1300">
              <a:solidFill>
                <a:srgbClr val="20252B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97" name="Google Shape;9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2980" y="398675"/>
            <a:ext cx="5308943" cy="40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000" y="998747"/>
            <a:ext cx="3368574" cy="1867125"/>
          </a:xfrm>
          <a:prstGeom prst="rect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99" name="Google Shape;99;p11"/>
          <p:cNvCxnSpPr>
            <a:stCxn id="98" idx="3"/>
          </p:cNvCxnSpPr>
          <p:nvPr/>
        </p:nvCxnSpPr>
        <p:spPr>
          <a:xfrm>
            <a:off x="3465574" y="1932310"/>
            <a:ext cx="800700" cy="885900"/>
          </a:xfrm>
          <a:prstGeom prst="straightConnector1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00" name="Google Shape;100;p11"/>
          <p:cNvSpPr txBox="1"/>
          <p:nvPr/>
        </p:nvSpPr>
        <p:spPr>
          <a:xfrm>
            <a:off x="5518125" y="-400"/>
            <a:ext cx="3403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900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6"/>
              </a:rPr>
              <a:t>Colorado Convention Center</a:t>
            </a:r>
            <a:endParaRPr sz="1900">
              <a:solidFill>
                <a:srgbClr val="20252B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1" name="Google Shape;101;p11"/>
          <p:cNvSpPr txBox="1"/>
          <p:nvPr/>
        </p:nvSpPr>
        <p:spPr>
          <a:xfrm>
            <a:off x="97000" y="3086100"/>
            <a:ext cx="34560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ja" sz="1100" u="sng">
                <a:solidFill>
                  <a:schemeClr val="hlink"/>
                </a:solidFill>
                <a:hlinkClick r:id="rId7"/>
              </a:rPr>
              <a:t>OpenSourceSummit_NA_Registration_DKBF_250623_003</a:t>
            </a:r>
            <a:endParaRPr sz="1100"/>
          </a:p>
        </p:txBody>
      </p:sp>
      <p:sp>
        <p:nvSpPr>
          <p:cNvPr id="102" name="Google Shape;102;p11"/>
          <p:cNvSpPr txBox="1"/>
          <p:nvPr/>
        </p:nvSpPr>
        <p:spPr>
          <a:xfrm>
            <a:off x="97000" y="3575600"/>
            <a:ext cx="3456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ja" sz="1100" u="sng">
                <a:solidFill>
                  <a:schemeClr val="hlink"/>
                </a:solidFill>
                <a:hlinkClick r:id="rId8"/>
              </a:rPr>
              <a:t>OpenSourceSummit_NA_Registration_DKBF_250623_007</a:t>
            </a:r>
            <a:endParaRPr sz="1100"/>
          </a:p>
        </p:txBody>
      </p:sp>
      <p:sp>
        <p:nvSpPr>
          <p:cNvPr id="103" name="Google Shape;103;p11"/>
          <p:cNvSpPr txBox="1"/>
          <p:nvPr/>
        </p:nvSpPr>
        <p:spPr>
          <a:xfrm>
            <a:off x="97000" y="3935600"/>
            <a:ext cx="32247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ja" sz="11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9"/>
              </a:rPr>
              <a:t>Colorado Convention Center, Venue Directory &amp; Map</a:t>
            </a:r>
            <a:endParaRPr sz="1100">
              <a:solidFill>
                <a:srgbClr val="20252B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2"/>
          <p:cNvSpPr txBox="1"/>
          <p:nvPr>
            <p:ph type="title"/>
          </p:nvPr>
        </p:nvSpPr>
        <p:spPr>
          <a:xfrm>
            <a:off x="667703" y="398685"/>
            <a:ext cx="7740000" cy="483900"/>
          </a:xfrm>
          <a:prstGeom prst="rect">
            <a:avLst/>
          </a:prstGeom>
        </p:spPr>
        <p:txBody>
          <a:bodyPr anchorCtr="0" anchor="ctr" bIns="171450" lIns="0" spcFirstLastPara="1" rIns="0" wrap="square" tIns="171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どんなことが行われているか</a:t>
            </a:r>
            <a:endParaRPr/>
          </a:p>
        </p:txBody>
      </p:sp>
      <p:sp>
        <p:nvSpPr>
          <p:cNvPr id="109" name="Google Shape;109;p12"/>
          <p:cNvSpPr txBox="1"/>
          <p:nvPr>
            <p:ph idx="1" type="body"/>
          </p:nvPr>
        </p:nvSpPr>
        <p:spPr>
          <a:xfrm>
            <a:off x="667704" y="1066801"/>
            <a:ext cx="7740000" cy="365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47345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ct val="100000"/>
              <a:buChar char="■"/>
            </a:pPr>
            <a:r>
              <a:rPr lang="ja" u="sng">
                <a:solidFill>
                  <a:schemeClr val="hlink"/>
                </a:solidFill>
                <a:hlinkClick r:id="rId3"/>
              </a:rPr>
              <a:t>Schedule</a:t>
            </a:r>
            <a:endParaRPr/>
          </a:p>
          <a:p>
            <a:pPr indent="-34734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ja"/>
              <a:t>Keynote</a:t>
            </a:r>
            <a:endParaRPr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ja"/>
              <a:t>1日目は会場に入りきれず、別に配信会場を急遽用意された</a:t>
            </a:r>
            <a:endParaRPr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ja"/>
              <a:t>AIとセキュリティに関心が集まっている状況が続いている</a:t>
            </a:r>
            <a:endParaRPr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ja"/>
              <a:t>Open Collaborationが広く行われている</a:t>
            </a:r>
            <a:endParaRPr/>
          </a:p>
          <a:p>
            <a:pPr indent="-325755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ja"/>
              <a:t>映画製作のツール開発</a:t>
            </a:r>
            <a:endParaRPr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ja"/>
              <a:t>OSSの経済価値は$9T</a:t>
            </a:r>
            <a:endParaRPr/>
          </a:p>
          <a:p>
            <a:pPr indent="-325755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ja"/>
              <a:t>Free-Riderに比べ、貢献者は2倍のOSS利用価値が得られる</a:t>
            </a:r>
            <a:endParaRPr/>
          </a:p>
          <a:p>
            <a:pPr indent="-34734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ja"/>
              <a:t>Session、</a:t>
            </a:r>
            <a:r>
              <a:rPr lang="ja"/>
              <a:t>Solution Showcase</a:t>
            </a:r>
            <a:endParaRPr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ja"/>
              <a:t>発信することで、コミュニケーションが活発になる</a:t>
            </a:r>
            <a:endParaRPr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ja"/>
              <a:t>米国の大学にはOSPOが存在し、大学でのOSS活動を支援している</a:t>
            </a:r>
            <a:endParaRPr/>
          </a:p>
          <a:p>
            <a:pPr indent="-34734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ja"/>
              <a:t>Ask the Expert Session</a:t>
            </a:r>
            <a:endParaRPr/>
          </a:p>
          <a:p>
            <a:pPr indent="-34734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ja" u="sng">
                <a:solidFill>
                  <a:schemeClr val="hlink"/>
                </a:solidFill>
                <a:hlinkClick r:id="rId4"/>
              </a:rPr>
              <a:t>Solutions Showcase</a:t>
            </a:r>
            <a:endParaRPr/>
          </a:p>
          <a:p>
            <a:pPr indent="-34734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ja"/>
              <a:t>Social Communication</a:t>
            </a:r>
            <a:endParaRPr/>
          </a:p>
        </p:txBody>
      </p:sp>
      <p:sp>
        <p:nvSpPr>
          <p:cNvPr id="110" name="Google Shape;110;p12"/>
          <p:cNvSpPr txBox="1"/>
          <p:nvPr/>
        </p:nvSpPr>
        <p:spPr>
          <a:xfrm>
            <a:off x="4164025" y="2937950"/>
            <a:ext cx="4825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ja" sz="1100" u="sng">
                <a:solidFill>
                  <a:schemeClr val="hlink"/>
                </a:solidFill>
                <a:hlinkClick r:id="rId5"/>
              </a:rPr>
              <a:t>OpenSourceSummit_NA_Solutions_Showcase_BF_250625_001</a:t>
            </a:r>
            <a:endParaRPr/>
          </a:p>
        </p:txBody>
      </p:sp>
      <p:sp>
        <p:nvSpPr>
          <p:cNvPr id="111" name="Google Shape;111;p12"/>
          <p:cNvSpPr txBox="1"/>
          <p:nvPr/>
        </p:nvSpPr>
        <p:spPr>
          <a:xfrm>
            <a:off x="4824000" y="1092863"/>
            <a:ext cx="43200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ja" sz="1100" u="sng">
                <a:solidFill>
                  <a:schemeClr val="hlink"/>
                </a:solidFill>
                <a:hlinkClick r:id="rId6"/>
              </a:rPr>
              <a:t>OpenSourceSummit_NA_Keynote_DK_250623_040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ja" sz="1100" u="sng">
                <a:solidFill>
                  <a:schemeClr val="hlink"/>
                </a:solidFill>
                <a:hlinkClick r:id="rId7"/>
              </a:rPr>
              <a:t>OpenSourceSummit_NA_Keynote_DK_250623_025</a:t>
            </a:r>
            <a:endParaRPr/>
          </a:p>
        </p:txBody>
      </p:sp>
      <p:sp>
        <p:nvSpPr>
          <p:cNvPr id="112" name="Google Shape;112;p12"/>
          <p:cNvSpPr txBox="1"/>
          <p:nvPr/>
        </p:nvSpPr>
        <p:spPr>
          <a:xfrm>
            <a:off x="3478225" y="4534625"/>
            <a:ext cx="46149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ja" sz="1100" u="sng">
                <a:solidFill>
                  <a:schemeClr val="hlink"/>
                </a:solidFill>
                <a:hlinkClick r:id="rId8"/>
              </a:rPr>
              <a:t>OpenSourceSummit_NA_Social+event_shots_DK_250623_002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ja" sz="1100" u="sng">
                <a:solidFill>
                  <a:schemeClr val="hlink"/>
                </a:solidFill>
                <a:hlinkClick r:id="rId9"/>
              </a:rPr>
              <a:t>OpenSourceSummit_NA_Social+event_shots_BF_250625_004</a:t>
            </a:r>
            <a:endParaRPr sz="1100"/>
          </a:p>
        </p:txBody>
      </p:sp>
      <p:sp>
        <p:nvSpPr>
          <p:cNvPr id="113" name="Google Shape;113;p12"/>
          <p:cNvSpPr txBox="1"/>
          <p:nvPr/>
        </p:nvSpPr>
        <p:spPr>
          <a:xfrm>
            <a:off x="3478225" y="3776200"/>
            <a:ext cx="46149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ja" sz="1100" u="sng">
                <a:solidFill>
                  <a:schemeClr val="hlink"/>
                </a:solidFill>
                <a:hlinkClick r:id="rId10"/>
              </a:rPr>
              <a:t>OpenSourceSummit_NA_Ask_the_Expert_BF_250625_001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ja" sz="1100" u="sng">
                <a:solidFill>
                  <a:schemeClr val="hlink"/>
                </a:solidFill>
                <a:hlinkClick r:id="rId11"/>
              </a:rPr>
              <a:t>OpenSourceSummit_NA_Ask_the_Expert_BF_250623_002</a:t>
            </a:r>
            <a:endParaRPr sz="1100"/>
          </a:p>
        </p:txBody>
      </p:sp>
      <p:sp>
        <p:nvSpPr>
          <p:cNvPr id="114" name="Google Shape;114;p12"/>
          <p:cNvSpPr txBox="1"/>
          <p:nvPr/>
        </p:nvSpPr>
        <p:spPr>
          <a:xfrm>
            <a:off x="3478225" y="4124800"/>
            <a:ext cx="50943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ja" sz="1100" u="sng">
                <a:solidFill>
                  <a:srgbClr val="212124"/>
                </a:solidFill>
                <a:highlight>
                  <a:srgbClr val="FFFFFF"/>
                </a:highlight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OpenSourceSummit_NA_Solutions_Showcase_BF_250623_001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3"/>
          <p:cNvSpPr txBox="1"/>
          <p:nvPr>
            <p:ph type="title"/>
          </p:nvPr>
        </p:nvSpPr>
        <p:spPr>
          <a:xfrm>
            <a:off x="667703" y="398685"/>
            <a:ext cx="7740000" cy="483900"/>
          </a:xfrm>
          <a:prstGeom prst="rect">
            <a:avLst/>
          </a:prstGeom>
        </p:spPr>
        <p:txBody>
          <a:bodyPr anchorCtr="0" anchor="ctr" bIns="171450" lIns="0" spcFirstLastPara="1" rIns="0" wrap="square" tIns="171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アクティビティ</a:t>
            </a:r>
            <a:endParaRPr/>
          </a:p>
        </p:txBody>
      </p:sp>
      <p:sp>
        <p:nvSpPr>
          <p:cNvPr id="120" name="Google Shape;120;p13"/>
          <p:cNvSpPr txBox="1"/>
          <p:nvPr>
            <p:ph idx="1" type="body"/>
          </p:nvPr>
        </p:nvSpPr>
        <p:spPr>
          <a:xfrm>
            <a:off x="667704" y="1066801"/>
            <a:ext cx="7740000" cy="365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68300" lvl="0" marL="457200" rtl="0" algn="l">
              <a:spcBef>
                <a:spcPts val="400"/>
              </a:spcBef>
              <a:spcAft>
                <a:spcPts val="0"/>
              </a:spcAft>
              <a:buSzPts val="2200"/>
              <a:buChar char="■"/>
            </a:pPr>
            <a:r>
              <a:rPr lang="ja"/>
              <a:t>参加者が楽しみつつ、多くの人とつながることを大切にしている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ja"/>
              <a:t>Morning Activities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</a:pPr>
            <a:r>
              <a:rPr lang="ja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OpenSourceSummit_NA_Morning_Yoga_DK_250623_006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</a:pPr>
            <a:r>
              <a:rPr lang="ja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OpenSourceSummit_NA_FunRun_BF_250624_002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</a:pPr>
            <a:r>
              <a:rPr lang="ja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OpenSourceSummit_NA_FunRun_BF_250624_004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</a:pPr>
            <a:r>
              <a:rPr lang="ja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OpenSourceSummit_NA_DenverWalkingTour_DK_250625_002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ja"/>
              <a:t>Onsite Activites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</a:pPr>
            <a:r>
              <a:rPr lang="ja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OpenSourceSummit_NA_Women+Non-BinaryLunch_DK_250624_001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</a:pPr>
            <a:r>
              <a:rPr lang="ja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OpenSourceSummit_NA_Puppy_Pawlooza_BF_250624_024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</a:pPr>
            <a:r>
              <a:rPr lang="ja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OpenSourceSummit_NA_Puppy_Pawlooza_BF_250624_006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ja"/>
              <a:t>Evening Activites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</a:pPr>
            <a:r>
              <a:rPr lang="ja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OpenSourceSummit_NA_SpeedNetworking&amp;Trivia_BF_250623_001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</a:pPr>
            <a:r>
              <a:rPr lang="ja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OpenSourceSummit_NA_AttendeeReception_BF_250625_001</a:t>
            </a:r>
            <a:endParaRPr/>
          </a:p>
        </p:txBody>
      </p:sp>
      <p:sp>
        <p:nvSpPr>
          <p:cNvPr id="121" name="Google Shape;121;p13"/>
          <p:cNvSpPr txBox="1"/>
          <p:nvPr/>
        </p:nvSpPr>
        <p:spPr>
          <a:xfrm>
            <a:off x="4866325" y="3661275"/>
            <a:ext cx="432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3"/>
          <p:cNvSpPr txBox="1"/>
          <p:nvPr/>
        </p:nvSpPr>
        <p:spPr>
          <a:xfrm>
            <a:off x="4254575" y="3958825"/>
            <a:ext cx="432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4"/>
          <p:cNvSpPr txBox="1"/>
          <p:nvPr>
            <p:ph type="title"/>
          </p:nvPr>
        </p:nvSpPr>
        <p:spPr>
          <a:xfrm>
            <a:off x="667703" y="398685"/>
            <a:ext cx="7740000" cy="483900"/>
          </a:xfrm>
          <a:prstGeom prst="rect">
            <a:avLst/>
          </a:prstGeom>
        </p:spPr>
        <p:txBody>
          <a:bodyPr anchorCtr="0" anchor="ctr" bIns="171450" lIns="0" spcFirstLastPara="1" rIns="0" wrap="square" tIns="171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何のために行っている？何のために参加する？</a:t>
            </a:r>
            <a:endParaRPr/>
          </a:p>
        </p:txBody>
      </p:sp>
      <p:sp>
        <p:nvSpPr>
          <p:cNvPr id="128" name="Google Shape;128;p14"/>
          <p:cNvSpPr txBox="1"/>
          <p:nvPr>
            <p:ph idx="1" type="body"/>
          </p:nvPr>
        </p:nvSpPr>
        <p:spPr>
          <a:xfrm>
            <a:off x="667704" y="1066801"/>
            <a:ext cx="7740000" cy="365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200"/>
              <a:buChar char="■"/>
            </a:pPr>
            <a:r>
              <a:rPr lang="ja"/>
              <a:t>Open Source Summitとは</a:t>
            </a:r>
            <a:endParaRPr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ja"/>
              <a:t>A Cross-Domain Home for the Entire Open Source Ecosystem</a:t>
            </a:r>
            <a:endParaRPr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ja"/>
              <a:t>A Strategic Gathering for Open Source’s Future</a:t>
            </a:r>
            <a:endParaRPr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ja"/>
              <a:t>なぜ参加するの？</a:t>
            </a:r>
            <a:endParaRPr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b="1" lang="ja"/>
              <a:t>つながる：Connect</a:t>
            </a:r>
            <a:r>
              <a:rPr lang="ja"/>
              <a:t> with the people shaping open source</a:t>
            </a:r>
            <a:endParaRPr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b="1" lang="ja"/>
              <a:t>学ぶ：Learn</a:t>
            </a:r>
            <a:r>
              <a:rPr lang="ja"/>
              <a:t> from maintainers, architects, and industry leaders</a:t>
            </a:r>
            <a:endParaRPr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b="1" lang="ja"/>
              <a:t>発見する：Discover </a:t>
            </a:r>
            <a:r>
              <a:rPr lang="ja"/>
              <a:t>new technologies and real-world solutions</a:t>
            </a:r>
            <a:endParaRPr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b="1" lang="ja"/>
              <a:t>アイディアを育てる：Collaborate</a:t>
            </a:r>
            <a:r>
              <a:rPr lang="ja"/>
              <a:t> on ideas that move projects forward</a:t>
            </a:r>
            <a:endParaRPr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b="1" lang="ja"/>
              <a:t>成長する：Grow </a:t>
            </a:r>
            <a:r>
              <a:rPr lang="ja"/>
              <a:t>your skills, your network, and your career</a:t>
            </a:r>
            <a:endParaRPr/>
          </a:p>
        </p:txBody>
      </p:sp>
      <p:sp>
        <p:nvSpPr>
          <p:cNvPr id="129" name="Google Shape;129;p14"/>
          <p:cNvSpPr txBox="1"/>
          <p:nvPr/>
        </p:nvSpPr>
        <p:spPr>
          <a:xfrm>
            <a:off x="6031250" y="681900"/>
            <a:ext cx="2737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About Open Source Summit</a:t>
            </a:r>
            <a:r>
              <a:rPr lang="ja" sz="1300">
                <a:solidFill>
                  <a:srgbClr val="20252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より</a:t>
            </a:r>
            <a:endParaRPr sz="1300">
              <a:solidFill>
                <a:srgbClr val="20252B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 txBox="1"/>
          <p:nvPr>
            <p:ph type="title"/>
          </p:nvPr>
        </p:nvSpPr>
        <p:spPr>
          <a:xfrm>
            <a:off x="667703" y="398685"/>
            <a:ext cx="7740000" cy="483900"/>
          </a:xfrm>
          <a:prstGeom prst="rect">
            <a:avLst/>
          </a:prstGeom>
        </p:spPr>
        <p:txBody>
          <a:bodyPr anchorCtr="0" anchor="ctr" bIns="171450" lIns="0" spcFirstLastPara="1" rIns="0" wrap="square" tIns="171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これからのOpen Source Summit</a:t>
            </a:r>
            <a:endParaRPr/>
          </a:p>
        </p:txBody>
      </p:sp>
      <p:sp>
        <p:nvSpPr>
          <p:cNvPr id="135" name="Google Shape;135;p15"/>
          <p:cNvSpPr txBox="1"/>
          <p:nvPr>
            <p:ph idx="1" type="body"/>
          </p:nvPr>
        </p:nvSpPr>
        <p:spPr>
          <a:xfrm>
            <a:off x="667704" y="1066801"/>
            <a:ext cx="7740000" cy="365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57822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ct val="100000"/>
              <a:buChar char="■"/>
            </a:pPr>
            <a:r>
              <a:rPr lang="ja" u="sng">
                <a:solidFill>
                  <a:schemeClr val="hlink"/>
                </a:solidFill>
                <a:hlinkClick r:id="rId3"/>
              </a:rPr>
              <a:t>Open Source Summit Europe</a:t>
            </a:r>
            <a:endParaRPr/>
          </a:p>
          <a:p>
            <a:pPr indent="-3460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ja"/>
              <a:t>Aug 25–27, 2025  Amsterdam, Netherlands</a:t>
            </a:r>
            <a:endParaRPr/>
          </a:p>
          <a:p>
            <a:pPr indent="-35782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ja" u="sng">
                <a:solidFill>
                  <a:schemeClr val="hlink"/>
                </a:solidFill>
                <a:hlinkClick r:id="rId4"/>
              </a:rPr>
              <a:t>Open Source Summit Japan</a:t>
            </a:r>
            <a:endParaRPr/>
          </a:p>
          <a:p>
            <a:pPr indent="-3460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ja"/>
              <a:t>Dec 8–10, 2025  Tokyo, Japan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7822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ct val="100000"/>
              <a:buChar char="■"/>
            </a:pPr>
            <a:r>
              <a:rPr lang="ja"/>
              <a:t>一緒に参加しませんか？</a:t>
            </a:r>
            <a:endParaRPr/>
          </a:p>
          <a:p>
            <a:pPr indent="-3460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ja"/>
              <a:t>知り合いがいると心強いだけでなく、その場での情報交換やネットワークを広げることができ、効果的に参加できます。</a:t>
            </a:r>
            <a:endParaRPr/>
          </a:p>
          <a:p>
            <a:pPr indent="-3460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ja"/>
              <a:t>Open Chain Japan Work Groupをベースコミュニティとして、様々なコミュニティに活動を広げるために活用できます。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6"/>
          <p:cNvSpPr txBox="1"/>
          <p:nvPr>
            <p:ph type="title"/>
          </p:nvPr>
        </p:nvSpPr>
        <p:spPr>
          <a:xfrm>
            <a:off x="667703" y="398685"/>
            <a:ext cx="7740000" cy="483900"/>
          </a:xfrm>
          <a:prstGeom prst="rect">
            <a:avLst/>
          </a:prstGeom>
        </p:spPr>
        <p:txBody>
          <a:bodyPr anchorCtr="0" anchor="ctr" bIns="171450" lIns="0" spcFirstLastPara="1" rIns="0" wrap="square" tIns="171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Open Source Summit North America 2025</a:t>
            </a:r>
            <a:endParaRPr/>
          </a:p>
        </p:txBody>
      </p:sp>
      <p:sp>
        <p:nvSpPr>
          <p:cNvPr id="141" name="Google Shape;141;p16"/>
          <p:cNvSpPr txBox="1"/>
          <p:nvPr>
            <p:ph idx="1" type="body"/>
          </p:nvPr>
        </p:nvSpPr>
        <p:spPr>
          <a:xfrm>
            <a:off x="667704" y="1066801"/>
            <a:ext cx="7740000" cy="365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ja"/>
              <a:t>ビデオ、スライド、写真が公開されています。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ja"/>
              <a:t>ビデオ：</a:t>
            </a:r>
            <a:r>
              <a:rPr lang="ja" sz="1600">
                <a:solidFill>
                  <a:srgbClr val="0077CC"/>
                </a:solidFill>
                <a:highlight>
                  <a:srgbClr val="FEFEFE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Linux Foundation YouTube Channel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ja"/>
              <a:t>スライド：</a:t>
            </a:r>
            <a:r>
              <a:rPr lang="ja" sz="1600">
                <a:solidFill>
                  <a:srgbClr val="0077CC"/>
                </a:solidFill>
                <a:highlight>
                  <a:srgbClr val="FEFEFE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event schedule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200"/>
              </a:spcAft>
              <a:buNone/>
            </a:pPr>
            <a:r>
              <a:rPr lang="ja"/>
              <a:t>写真：</a:t>
            </a:r>
            <a:r>
              <a:rPr lang="ja" u="sng">
                <a:solidFill>
                  <a:schemeClr val="hlink"/>
                </a:solidFill>
                <a:hlinkClick r:id="rId5"/>
              </a:rPr>
              <a:t>photo album on flickr</a:t>
            </a:r>
            <a:endParaRPr/>
          </a:p>
        </p:txBody>
      </p:sp>
      <p:pic>
        <p:nvPicPr>
          <p:cNvPr id="142" name="Google Shape;14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6274" y="2256000"/>
            <a:ext cx="3168500" cy="260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_Tool_7_JA_R">
  <a:themeElements>
    <a:clrScheme name="コーポレートカラー_v2">
      <a:dk1>
        <a:srgbClr val="000000"/>
      </a:dk1>
      <a:lt1>
        <a:srgbClr val="FFFFFF"/>
      </a:lt1>
      <a:dk2>
        <a:srgbClr val="000000"/>
      </a:dk2>
      <a:lt2>
        <a:srgbClr val="EEEEEE"/>
      </a:lt2>
      <a:accent1>
        <a:srgbClr val="87867E"/>
      </a:accent1>
      <a:accent2>
        <a:srgbClr val="A30B1A"/>
      </a:accent2>
      <a:accent3>
        <a:srgbClr val="B1B1AC"/>
      </a:accent3>
      <a:accent4>
        <a:srgbClr val="DAD9D6"/>
      </a:accent4>
      <a:accent5>
        <a:srgbClr val="706F67"/>
      </a:accent5>
      <a:accent6>
        <a:srgbClr val="C6C6C0"/>
      </a:accent6>
      <a:hlink>
        <a:srgbClr val="105D9C"/>
      </a:hlink>
      <a:folHlink>
        <a:srgbClr val="4B459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